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8"/>
  </p:notesMasterIdLst>
  <p:handoutMasterIdLst>
    <p:handoutMasterId r:id="rId9"/>
  </p:handoutMasterIdLst>
  <p:sldIdLst>
    <p:sldId id="366" r:id="rId2"/>
    <p:sldId id="369" r:id="rId3"/>
    <p:sldId id="370" r:id="rId4"/>
    <p:sldId id="371" r:id="rId5"/>
    <p:sldId id="372" r:id="rId6"/>
    <p:sldId id="3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58"/>
    <p:restoredTop sz="88330"/>
  </p:normalViewPr>
  <p:slideViewPr>
    <p:cSldViewPr snapToGrid="0" snapToObjects="1">
      <p:cViewPr varScale="1">
        <p:scale>
          <a:sx n="73" d="100"/>
          <a:sy n="73" d="100"/>
        </p:scale>
        <p:origin x="1288" y="192"/>
      </p:cViewPr>
      <p:guideLst/>
    </p:cSldViewPr>
  </p:slideViewPr>
  <p:outlineViewPr>
    <p:cViewPr>
      <p:scale>
        <a:sx n="33" d="100"/>
        <a:sy n="33" d="100"/>
      </p:scale>
      <p:origin x="0" y="-1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776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0CC0D-9729-8D4D-B11F-C64B7ED365A5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E682-0D2E-8C4B-8203-D6BCDB76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42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C659B-74C8-BB47-87AA-78143CC80DA9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2195-AC22-9F4F-82B4-A801813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2195-AC22-9F4F-82B4-A80181361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2195-AC22-9F4F-82B4-A80181361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2195-AC22-9F4F-82B4-A80181361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2195-AC22-9F4F-82B4-A80181361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2195-AC22-9F4F-82B4-A80181361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2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789C9EB-2E9E-4245-A101-E7B13534D690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EA4E-5C97-C740-AC27-418A04185A13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B8A-69FB-1946-B3F6-695E91F59CFA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lvl1pPr>
              <a:defRPr sz="32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aramond" charset="0"/>
                <a:ea typeface="Garamond" charset="0"/>
                <a:cs typeface="Garamond" charset="0"/>
              </a:defRPr>
            </a:lvl1pPr>
            <a:lvl2pPr>
              <a:defRPr sz="2000">
                <a:latin typeface="Garamond" charset="0"/>
                <a:ea typeface="Garamond" charset="0"/>
                <a:cs typeface="Garamond" charset="0"/>
              </a:defRPr>
            </a:lvl2pPr>
            <a:lvl3pPr>
              <a:defRPr sz="1800">
                <a:latin typeface="Garamond" charset="0"/>
                <a:ea typeface="Garamond" charset="0"/>
                <a:cs typeface="Garamond" charset="0"/>
              </a:defRPr>
            </a:lvl3pPr>
            <a:lvl4pPr>
              <a:defRPr sz="1800">
                <a:latin typeface="Garamond" charset="0"/>
                <a:ea typeface="Garamond" charset="0"/>
                <a:cs typeface="Garamond" charset="0"/>
              </a:defRPr>
            </a:lvl4pPr>
            <a:lvl5pPr>
              <a:defRPr sz="1800"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B573-86DB-4C41-8320-BF9AF99FAC52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24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8505-F63A-C749-BEB0-7BDA5FED3F74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lvl1pPr>
              <a:defRPr sz="32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>
                <a:latin typeface="Garamond" charset="0"/>
                <a:ea typeface="Garamond" charset="0"/>
                <a:cs typeface="Garamond" charset="0"/>
              </a:defRPr>
            </a:lvl1pPr>
            <a:lvl2pPr>
              <a:defRPr sz="1600">
                <a:latin typeface="Garamond" charset="0"/>
                <a:ea typeface="Garamond" charset="0"/>
                <a:cs typeface="Garamond" charset="0"/>
              </a:defRPr>
            </a:lvl2pPr>
            <a:lvl3pPr>
              <a:defRPr sz="1400">
                <a:latin typeface="Garamond" charset="0"/>
                <a:ea typeface="Garamond" charset="0"/>
                <a:cs typeface="Garamond" charset="0"/>
              </a:defRPr>
            </a:lvl3pPr>
            <a:lvl4pPr>
              <a:defRPr sz="1400">
                <a:latin typeface="Garamond" charset="0"/>
                <a:ea typeface="Garamond" charset="0"/>
                <a:cs typeface="Garamond" charset="0"/>
              </a:defRPr>
            </a:lvl4pPr>
            <a:lvl5pPr>
              <a:defRPr sz="1400">
                <a:latin typeface="Garamond" charset="0"/>
                <a:ea typeface="Garamond" charset="0"/>
                <a:cs typeface="Garamond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>
                <a:latin typeface="Garamond" charset="0"/>
                <a:ea typeface="Garamond" charset="0"/>
                <a:cs typeface="Garamond" charset="0"/>
              </a:defRPr>
            </a:lvl1pPr>
            <a:lvl2pPr>
              <a:defRPr sz="1600">
                <a:latin typeface="Garamond" charset="0"/>
                <a:ea typeface="Garamond" charset="0"/>
                <a:cs typeface="Garamond" charset="0"/>
              </a:defRPr>
            </a:lvl2pPr>
            <a:lvl3pPr>
              <a:defRPr sz="1400">
                <a:latin typeface="Garamond" charset="0"/>
                <a:ea typeface="Garamond" charset="0"/>
                <a:cs typeface="Garamond" charset="0"/>
              </a:defRPr>
            </a:lvl3pPr>
            <a:lvl4pPr>
              <a:defRPr sz="1400">
                <a:latin typeface="Garamond" charset="0"/>
                <a:ea typeface="Garamond" charset="0"/>
                <a:cs typeface="Garamond" charset="0"/>
              </a:defRPr>
            </a:lvl4pPr>
            <a:lvl5pPr>
              <a:defRPr sz="1400">
                <a:latin typeface="Garamond" charset="0"/>
                <a:ea typeface="Garamond" charset="0"/>
                <a:cs typeface="Garamond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C767-FE49-2B47-A9AB-18A197B70C87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534A-D567-3545-90EC-143856734FD5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D30-DFBE-0148-B387-0EE52B206705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68F9-8EFA-4344-BBA7-2C72605D0246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59ED-A1AA-EA47-B815-07D11BCB910B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EE7D-002A-B54B-8219-E78796F7E508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EB83C78-3F9E-804C-B868-3FDA39138C08}" type="datetime1">
              <a:rPr lang="en-US" smtClean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36798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Ukrainian Archives</a:t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For Researchers in Soviet and Post-Soviet Politics and Security</a:t>
            </a: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Mariana Budjeryn</a:t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Harvard Kennedy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</a:schemeClr>
                </a:solidFill>
                <a:latin typeface="Garamond" panose="02020404030301010803" pitchFamily="18" charset="0"/>
              </a:rPr>
              <a:t>For National Security Archive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</a:schemeClr>
                </a:solidFill>
                <a:latin typeface="Garamond" panose="02020404030301010803" pitchFamily="18" charset="0"/>
              </a:rPr>
              <a:t>Washington, D.C.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</a:schemeClr>
                </a:solidFill>
                <a:latin typeface="Garamond" panose="02020404030301010803" pitchFamily="18" charset="0"/>
              </a:rPr>
              <a:t>July 2020</a:t>
            </a:r>
          </a:p>
        </p:txBody>
      </p:sp>
      <p:pic>
        <p:nvPicPr>
          <p:cNvPr id="6" name="Picture 5" descr="A picture containing indoor, table, wooden, desk&#10;&#10;Description automatically generated">
            <a:extLst>
              <a:ext uri="{FF2B5EF4-FFF2-40B4-BE49-F238E27FC236}">
                <a16:creationId xmlns:a16="http://schemas.microsoft.com/office/drawing/2014/main" id="{28E99B16-9913-0F43-B811-B2F7F9FBE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57" b="1"/>
          <a:stretch/>
        </p:blipFill>
        <p:spPr>
          <a:xfrm rot="5400000">
            <a:off x="-154619" y="607380"/>
            <a:ext cx="6858000" cy="56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2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60587-1739-C64F-88A8-C3BC949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  <a:ea typeface="+mj-ea"/>
                <a:cs typeface="+mj-cs"/>
              </a:rPr>
              <a:t>Central State Archives of Supreme Authorities and Governments of Ukraine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8261-0C51-5D42-8F0D-7AC5BDE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9933-E22F-9A41-9196-E6651348F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1139" y="2005739"/>
            <a:ext cx="6015571" cy="417439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Holdings: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Government agencies of the Ukrainian Soviet Socialist Republic (1917-1991)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Ukrainian republics and revolutions (1917-1921)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Government agencies of independent Ukraine (1991-2001)</a:t>
            </a:r>
          </a:p>
          <a:p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Selected Collections (</a:t>
            </a:r>
            <a:r>
              <a:rPr lang="uk-UA" dirty="0">
                <a:latin typeface="Garamond" panose="02020404030301010803" pitchFamily="18" charset="0"/>
                <a:ea typeface="+mn-ea"/>
                <a:cs typeface="+mn-cs"/>
              </a:rPr>
              <a:t>Фонди/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’Fond’):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Fond 1/1-P: Verkhovna Rada of </a:t>
            </a:r>
            <a:r>
              <a:rPr lang="en-US" sz="1800" dirty="0" err="1">
                <a:latin typeface="Garamond" panose="02020404030301010803" pitchFamily="18" charset="0"/>
                <a:ea typeface="+mn-ea"/>
                <a:cs typeface="+mn-cs"/>
              </a:rPr>
              <a:t>UkrSSR</a:t>
            </a:r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/Ukraine (1917-2017)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Fond 2: Cabinet of Ministers of Ukraine (1918-2003)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Fond 5233: Administration of the President of Ukraine (1991-1997)</a:t>
            </a:r>
          </a:p>
          <a:p>
            <a:r>
              <a:rPr lang="en-US" sz="2000" dirty="0">
                <a:latin typeface="Garamond" panose="02020404030301010803" pitchFamily="18" charset="0"/>
                <a:ea typeface="+mn-ea"/>
                <a:cs typeface="+mn-cs"/>
              </a:rPr>
              <a:t>Special project to ease access to documents on repressive apparatus of the Soviet regime (1917-1991)</a:t>
            </a:r>
          </a:p>
          <a:p>
            <a:pPr lvl="1"/>
            <a:endParaRPr lang="en-US" sz="1800" dirty="0">
              <a:latin typeface="Garamond" panose="02020404030301010803" pitchFamily="18" charset="0"/>
              <a:ea typeface="+mn-ea"/>
              <a:cs typeface="+mn-cs"/>
            </a:endParaRPr>
          </a:p>
          <a:p>
            <a:endParaRPr lang="en-US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Content Placeholder 6" descr="A close up of a newspaper&#10;&#10;Description automatically generated">
            <a:extLst>
              <a:ext uri="{FF2B5EF4-FFF2-40B4-BE49-F238E27FC236}">
                <a16:creationId xmlns:a16="http://schemas.microsoft.com/office/drawing/2014/main" id="{D247E845-403D-444B-88CB-8420C6656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9619" r="24767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60587-1739-C64F-88A8-C3BC949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  <a:ea typeface="+mj-ea"/>
                <a:cs typeface="+mj-cs"/>
              </a:rPr>
              <a:t>Central State Archives of Supreme Authorities and Governments of Ukraine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8261-0C51-5D42-8F0D-7AC5BDE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9933-E22F-9A41-9196-E6651348F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1139" y="2005739"/>
            <a:ext cx="6015571" cy="41743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Located on 24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Solomyanska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 St, Kyiv, Ukraine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http://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tsdavo.gov.ua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/ 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Online searchable finding aids, in Ukrainian</a:t>
            </a:r>
          </a:p>
          <a:p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Access: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No need to reserve the reading room in advance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Bring a valid ID/passport 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Plan to spend your first day browsing finding aids and filling out request forms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Allow 2-3 business days between request and access to files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Only 10 folders can be accessed in a day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Laptops and photographing allowed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Rules can change, check in advance +38</a:t>
            </a:r>
            <a:r>
              <a:rPr lang="ru-RU" dirty="0"/>
              <a:t> (044) 275-36-66 </a:t>
            </a:r>
            <a:br>
              <a:rPr lang="ru-RU" dirty="0"/>
            </a:br>
            <a:r>
              <a:rPr lang="en-US" dirty="0" err="1"/>
              <a:t>tsdavo@arch.gov.ua</a:t>
            </a:r>
            <a:endParaRPr lang="en-US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Content Placeholder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0980EEC-87DE-D147-9F92-51D598C46F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619" r="17446" b="-1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7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60587-1739-C64F-88A8-C3BC949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  <a:ea typeface="+mj-ea"/>
                <a:cs typeface="+mj-cs"/>
              </a:rPr>
              <a:t>Archive of the Ministry of Foreign Affairs of Ukraine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8261-0C51-5D42-8F0D-7AC5BDE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9933-E22F-9A41-9196-E6651348F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1139" y="2005738"/>
            <a:ext cx="6015571" cy="448650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Holdings</a:t>
            </a:r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: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All documents relating to the office of the Minister, various department, diplomatic correspondence, analytical materials for the president and the Rada,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etc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 (1945? – present?)</a:t>
            </a:r>
          </a:p>
          <a:p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Access</a:t>
            </a:r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: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Located on 1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Mykhailivska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Sq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, Kyiv, Ukraine, in the building of the Ministry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Inquire about an appointment well in advance</a:t>
            </a: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Archival Department Director </a:t>
            </a:r>
            <a:r>
              <a:rPr lang="en-US" sz="1600" dirty="0" err="1">
                <a:latin typeface="Garamond" panose="02020404030301010803" pitchFamily="18" charset="0"/>
                <a:ea typeface="+mn-ea"/>
                <a:cs typeface="+mn-cs"/>
              </a:rPr>
              <a:t>Larysa</a:t>
            </a:r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n-US" sz="1600" dirty="0" err="1">
                <a:latin typeface="Garamond" panose="02020404030301010803" pitchFamily="18" charset="0"/>
                <a:ea typeface="+mn-ea"/>
                <a:cs typeface="+mn-cs"/>
              </a:rPr>
              <a:t>Degteriova</a:t>
            </a:r>
            <a:endParaRPr lang="en-US" sz="1600" dirty="0">
              <a:latin typeface="Garamond" panose="02020404030301010803" pitchFamily="18" charset="0"/>
              <a:ea typeface="+mn-ea"/>
              <a:cs typeface="+mn-cs"/>
            </a:endParaRP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+38 (044) 238 16 49, 214@mfa.gov.ua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May need to send an official letter from your institution/supervisor describing your project and materials you seek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Bring in an ID/passport for processing a temporary access card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May have limitations on bringing in a laptop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Rules about photographing are uncertain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Access might have tightened since 2014</a:t>
            </a:r>
          </a:p>
          <a:p>
            <a:endParaRPr lang="en-US" sz="1600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8" name="Content Placeholder 17" descr="A large building&#10;&#10;Description automatically generated">
            <a:extLst>
              <a:ext uri="{FF2B5EF4-FFF2-40B4-BE49-F238E27FC236}">
                <a16:creationId xmlns:a16="http://schemas.microsoft.com/office/drawing/2014/main" id="{DEC468F4-8935-6646-8CC3-80B76107EF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166" r="23955" b="1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60587-1739-C64F-88A8-C3BC949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  <a:ea typeface="+mj-ea"/>
                <a:cs typeface="+mj-cs"/>
              </a:rPr>
              <a:t>Archive of the Security Service of Ukraine (KGB Archive)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8261-0C51-5D42-8F0D-7AC5BDE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9933-E22F-9A41-9196-E6651348F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1139" y="2005739"/>
            <a:ext cx="6015571" cy="41743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Holdings: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Archives of the Ukrainian branch of the NKVD/KGB (1918-1991)</a:t>
            </a: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Ukrainian revolutions (1917-1922)</a:t>
            </a: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Purges and the Holodomor</a:t>
            </a: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WWII and insurgency</a:t>
            </a: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Post-WWII dissident movement</a:t>
            </a:r>
          </a:p>
          <a:p>
            <a:pPr lvl="2"/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Chernobyl (a new 2-volume compilation published in 2020)</a:t>
            </a:r>
          </a:p>
          <a:p>
            <a:r>
              <a:rPr lang="en-US" sz="1600" dirty="0">
                <a:latin typeface="Garamond" panose="02020404030301010803" pitchFamily="18" charset="0"/>
                <a:ea typeface="+mn-ea"/>
                <a:cs typeface="+mn-cs"/>
              </a:rPr>
              <a:t>Access: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Located on 33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Volodymyrska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st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, Kyiv, Ukraine; regional branches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https://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ssu.gov.ua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/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haluzevyi-derzhavnyi-arkhiv</a:t>
            </a:r>
            <a:endParaRPr lang="en-US" dirty="0">
              <a:latin typeface="Garamond" panose="02020404030301010803" pitchFamily="18" charset="0"/>
              <a:ea typeface="+mn-ea"/>
              <a:cs typeface="+mn-cs"/>
            </a:endParaRP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+38 (044) 256-92-96,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arhivsbu@ssu.gov.ua</a:t>
            </a:r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  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Finding aids in .pdf available at the website</a:t>
            </a: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Some 25K documents digitalized in Electronic Archive of the Ukrainian Liberation Movement (1917-1991), </a:t>
            </a:r>
            <a:r>
              <a:rPr lang="en-US" dirty="0" err="1">
                <a:latin typeface="Garamond" panose="02020404030301010803" pitchFamily="18" charset="0"/>
                <a:ea typeface="+mn-ea"/>
                <a:cs typeface="+mn-cs"/>
              </a:rPr>
              <a:t>avr.org.ua</a:t>
            </a:r>
            <a:endParaRPr lang="en-US" dirty="0">
              <a:latin typeface="Garamond" panose="02020404030301010803" pitchFamily="18" charset="0"/>
              <a:ea typeface="+mn-ea"/>
              <a:cs typeface="+mn-cs"/>
            </a:endParaRPr>
          </a:p>
          <a:p>
            <a:pPr lvl="1"/>
            <a:r>
              <a:rPr lang="en-US" dirty="0">
                <a:latin typeface="Garamond" panose="02020404030301010803" pitchFamily="18" charset="0"/>
                <a:ea typeface="+mn-ea"/>
                <a:cs typeface="+mn-cs"/>
              </a:rPr>
              <a:t>Call to make an appointment in the reading room</a:t>
            </a:r>
          </a:p>
        </p:txBody>
      </p:sp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FA1412-7226-2442-90F2-96FA266B4D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40" r="624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D9740D-A64E-0843-B619-E305EC5E951B}"/>
              </a:ext>
            </a:extLst>
          </p:cNvPr>
          <p:cNvSpPr txBox="1"/>
          <p:nvPr/>
        </p:nvSpPr>
        <p:spPr>
          <a:xfrm>
            <a:off x="14067692" y="2919046"/>
            <a:ext cx="184731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3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6CA67751-7F19-6D44-A337-E0C53E065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327" b="11673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54E30A0-FEB2-7148-8574-4194C264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400" dirty="0">
                <a:latin typeface="Garamond" panose="02020404030301010803" pitchFamily="18" charset="0"/>
                <a:ea typeface="+mj-ea"/>
                <a:cs typeface="+mj-cs"/>
              </a:rPr>
              <a:t>Thank you and good luck!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8B7496-228E-0840-8516-D1CEEE9F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800600"/>
            <a:ext cx="9418320" cy="1691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latin typeface="Garamond" panose="02020404030301010803" pitchFamily="18" charset="0"/>
                <a:ea typeface="+mn-ea"/>
                <a:cs typeface="+mn-cs"/>
              </a:rPr>
              <a:t>mariana_budjeryn@hks.harvard.edu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ADC8-9F11-7746-85F9-FF4B4D64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76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530</Words>
  <Application>Microsoft Macintosh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Schoolbook</vt:lpstr>
      <vt:lpstr>Garamond</vt:lpstr>
      <vt:lpstr>Wingdings 2</vt:lpstr>
      <vt:lpstr>View</vt:lpstr>
      <vt:lpstr>Ukrainian Archives For Researchers in Soviet and Post-Soviet Politics and Security    Mariana Budjeryn Harvard Kennedy School</vt:lpstr>
      <vt:lpstr>Central State Archives of Supreme Authorities and Governments of Ukraine</vt:lpstr>
      <vt:lpstr>Central State Archives of Supreme Authorities and Governments of Ukraine</vt:lpstr>
      <vt:lpstr>Archive of the Ministry of Foreign Affairs of Ukraine</vt:lpstr>
      <vt:lpstr>Archive of the Security Service of Ukraine (KGB Archive)</vt:lpstr>
      <vt:lpstr>Thank you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Ukrainian Archives For Researchers in Soviet and Post-Soviet Politics and Security    Mariana Budjeryn Harvard Kennedy School</dc:title>
  <dc:creator>Microsoft Office User</dc:creator>
  <cp:lastModifiedBy>Microsoft Office User</cp:lastModifiedBy>
  <cp:revision>1</cp:revision>
  <dcterms:created xsi:type="dcterms:W3CDTF">2020-07-21T15:53:31Z</dcterms:created>
  <dcterms:modified xsi:type="dcterms:W3CDTF">2020-07-21T15:59:54Z</dcterms:modified>
</cp:coreProperties>
</file>